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0274480-4A65-4C08-9808-6B75A39153C0}">
  <a:tblStyle styleId="{F0274480-4A65-4C08-9808-6B75A39153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61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a5295f5be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aa5295f5be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b476fbba0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b476fbba0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a5295f5be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aa5295f5be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a5295f5be_5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aa5295f5be_5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aa5295f5be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aa5295f5be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a5295f5be_3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aa5295f5be_3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aa5295f5be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aa5295f5be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a5295f5be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aa5295f5be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aa5295f5be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gaa5295f5be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aa5295f5be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aa5295f5be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aa5295f5be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aa5295f5be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aa5295f5be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aa5295f5be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aa5295f5be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aa5295f5be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aa5295f5be_4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aa5295f5be_4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b47dc97bbb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b47dc97bbb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b47dc97bb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b47dc97bb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a5295f5be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aa5295f5be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a5295f5be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aa5295f5be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a5295f5be_5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aa5295f5be_5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a5295f5be_5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aa5295f5be_5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a5295f5b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aa5295f5b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a5295f5b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aa5295f5b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vertikaler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kaler Titel u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chnitts-&#10;überschrift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leich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mit Überschrift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 mit Überschrift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image" Target="../media/image2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845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0" y="377505"/>
            <a:ext cx="12192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de-DE" b="1">
                <a:latin typeface="Arial"/>
                <a:ea typeface="Arial"/>
                <a:cs typeface="Arial"/>
                <a:sym typeface="Arial"/>
              </a:rPr>
              <a:t>Point‘n‘Click Adventure</a:t>
            </a:r>
            <a:endParaRPr/>
          </a:p>
        </p:txBody>
      </p:sp>
      <p:sp>
        <p:nvSpPr>
          <p:cNvPr id="85" name="Google Shape;85;p13"/>
          <p:cNvSpPr txBox="1"/>
          <p:nvPr/>
        </p:nvSpPr>
        <p:spPr>
          <a:xfrm>
            <a:off x="133676" y="5551845"/>
            <a:ext cx="121920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Natalie </a:t>
            </a:r>
            <a:r>
              <a:rPr lang="de-DE" sz="2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Hußfeldt</a:t>
            </a:r>
            <a:r>
              <a:rPr lang="de-DE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de-DE" sz="2400" dirty="0">
                <a:solidFill>
                  <a:schemeClr val="lt1"/>
                </a:solidFill>
              </a:rPr>
              <a:t> </a:t>
            </a:r>
            <a:r>
              <a:rPr lang="de-DE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Sandra Herbst       Jana Mößner       </a:t>
            </a:r>
            <a:r>
              <a:rPr lang="de-DE" sz="2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Anh</a:t>
            </a:r>
            <a:r>
              <a:rPr lang="de-DE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Thu Bui          Lea Bretz</a:t>
            </a:r>
            <a:endParaRPr sz="2400" dirty="0"/>
          </a:p>
        </p:txBody>
      </p:sp>
      <p:pic>
        <p:nvPicPr>
          <p:cNvPr id="86" name="Google Shape;86;p13" descr="Ein Bild, das Text, ClipArt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8916" y="1730534"/>
            <a:ext cx="900479" cy="900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 descr="Ein Bild, das Text, ClipArt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72605" y="1730533"/>
            <a:ext cx="900479" cy="900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5767" y="3242897"/>
            <a:ext cx="190500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99816" y="3242897"/>
            <a:ext cx="190500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 descr="Ein Bild, das ClipArt enthält.&#10;&#10;Automatisch generierte Beschreibu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73865" y="3242897"/>
            <a:ext cx="190500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447914" y="3242897"/>
            <a:ext cx="190500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21963" y="3242897"/>
            <a:ext cx="190500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845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22"/>
          <p:cNvGrpSpPr/>
          <p:nvPr/>
        </p:nvGrpSpPr>
        <p:grpSpPr>
          <a:xfrm>
            <a:off x="226502" y="0"/>
            <a:ext cx="838800" cy="7501800"/>
            <a:chOff x="226502" y="0"/>
            <a:chExt cx="838800" cy="7501800"/>
          </a:xfrm>
        </p:grpSpPr>
        <p:sp>
          <p:nvSpPr>
            <p:cNvPr id="189" name="Google Shape;189;p22"/>
            <p:cNvSpPr/>
            <p:nvPr/>
          </p:nvSpPr>
          <p:spPr>
            <a:xfrm>
              <a:off x="461394" y="0"/>
              <a:ext cx="363300" cy="75018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2"/>
            <p:cNvSpPr/>
            <p:nvPr/>
          </p:nvSpPr>
          <p:spPr>
            <a:xfrm>
              <a:off x="226502" y="618048"/>
              <a:ext cx="838800" cy="838800"/>
            </a:xfrm>
            <a:prstGeom prst="ellipse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1" name="Google Shape;191;p22"/>
          <p:cNvSpPr txBox="1">
            <a:spLocks noGrp="1"/>
          </p:cNvSpPr>
          <p:nvPr>
            <p:ph type="body" idx="1"/>
          </p:nvPr>
        </p:nvSpPr>
        <p:spPr>
          <a:xfrm>
            <a:off x="1167384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endParaRPr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endParaRPr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endParaRPr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endParaRPr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endParaRPr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endParaRPr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de-DE" sz="2500">
                <a:solidFill>
                  <a:srgbClr val="F3F3F3"/>
                </a:solidFill>
              </a:rPr>
              <a:t>ImageView kann nur ein JavaFX Image anzeigen lassen, die generierten BufferedImages und Images sind aber awt.Images</a:t>
            </a:r>
            <a:endParaRPr sz="250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2500">
                <a:solidFill>
                  <a:srgbClr val="F3F3F3"/>
                </a:solidFill>
              </a:rPr>
              <a:t>Lösung: </a:t>
            </a:r>
            <a:r>
              <a:rPr lang="de-DE" sz="2500" b="1">
                <a:solidFill>
                  <a:srgbClr val="F3F3F3"/>
                </a:solidFill>
              </a:rPr>
              <a:t>Konvertierungsmethoden</a:t>
            </a:r>
            <a:endParaRPr sz="2500" b="1">
              <a:solidFill>
                <a:srgbClr val="F3F3F3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endParaRPr/>
          </a:p>
        </p:txBody>
      </p:sp>
      <p:pic>
        <p:nvPicPr>
          <p:cNvPr id="192" name="Google Shape;19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575" y="645062"/>
            <a:ext cx="612650" cy="76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1678" y="448700"/>
            <a:ext cx="7243575" cy="226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5399" y="2734400"/>
            <a:ext cx="8124321" cy="226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845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23"/>
          <p:cNvGrpSpPr/>
          <p:nvPr/>
        </p:nvGrpSpPr>
        <p:grpSpPr>
          <a:xfrm>
            <a:off x="226502" y="0"/>
            <a:ext cx="838800" cy="7501800"/>
            <a:chOff x="226502" y="0"/>
            <a:chExt cx="838800" cy="7501800"/>
          </a:xfrm>
        </p:grpSpPr>
        <p:sp>
          <p:nvSpPr>
            <p:cNvPr id="200" name="Google Shape;200;p23"/>
            <p:cNvSpPr/>
            <p:nvPr/>
          </p:nvSpPr>
          <p:spPr>
            <a:xfrm>
              <a:off x="461394" y="0"/>
              <a:ext cx="363300" cy="75018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3"/>
            <p:cNvSpPr/>
            <p:nvPr/>
          </p:nvSpPr>
          <p:spPr>
            <a:xfrm>
              <a:off x="226502" y="618048"/>
              <a:ext cx="838800" cy="838800"/>
            </a:xfrm>
            <a:prstGeom prst="ellipse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2" name="Google Shape;202;p23"/>
          <p:cNvSpPr txBox="1">
            <a:spLocks noGrp="1"/>
          </p:cNvSpPr>
          <p:nvPr>
            <p:ph type="body" idx="1"/>
          </p:nvPr>
        </p:nvSpPr>
        <p:spPr>
          <a:xfrm>
            <a:off x="1167384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endParaRPr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endParaRPr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endParaRPr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endParaRPr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endParaRPr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endParaRPr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endParaRPr/>
          </a:p>
        </p:txBody>
      </p:sp>
      <p:pic>
        <p:nvPicPr>
          <p:cNvPr id="203" name="Google Shape;203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575" y="645062"/>
            <a:ext cx="612650" cy="76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3"/>
          <p:cNvPicPr preferRelativeResize="0"/>
          <p:nvPr/>
        </p:nvPicPr>
        <p:blipFill rotWithShape="1">
          <a:blip r:embed="rId4">
            <a:alphaModFix/>
          </a:blip>
          <a:srcRect b="16303"/>
          <a:stretch/>
        </p:blipFill>
        <p:spPr>
          <a:xfrm>
            <a:off x="1552375" y="1121000"/>
            <a:ext cx="10130600" cy="476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845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>
            <a:spLocks noGrp="1"/>
          </p:cNvSpPr>
          <p:nvPr>
            <p:ph type="title"/>
          </p:nvPr>
        </p:nvSpPr>
        <p:spPr>
          <a:xfrm>
            <a:off x="108987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de-DE" b="1"/>
              <a:t>Beispiel: Character erstellen</a:t>
            </a:r>
            <a:endParaRPr/>
          </a:p>
        </p:txBody>
      </p:sp>
      <p:grpSp>
        <p:nvGrpSpPr>
          <p:cNvPr id="210" name="Google Shape;210;p24"/>
          <p:cNvGrpSpPr/>
          <p:nvPr/>
        </p:nvGrpSpPr>
        <p:grpSpPr>
          <a:xfrm>
            <a:off x="226502" y="0"/>
            <a:ext cx="838800" cy="7501800"/>
            <a:chOff x="226502" y="0"/>
            <a:chExt cx="838800" cy="7501800"/>
          </a:xfrm>
        </p:grpSpPr>
        <p:sp>
          <p:nvSpPr>
            <p:cNvPr id="211" name="Google Shape;211;p24"/>
            <p:cNvSpPr/>
            <p:nvPr/>
          </p:nvSpPr>
          <p:spPr>
            <a:xfrm>
              <a:off x="461394" y="0"/>
              <a:ext cx="363300" cy="75018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226502" y="618048"/>
              <a:ext cx="838800" cy="838800"/>
            </a:xfrm>
            <a:prstGeom prst="ellipse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3" name="Google Shape;213;p24"/>
          <p:cNvSpPr txBox="1">
            <a:spLocks noGrp="1"/>
          </p:cNvSpPr>
          <p:nvPr>
            <p:ph type="body" idx="1"/>
          </p:nvPr>
        </p:nvSpPr>
        <p:spPr>
          <a:xfrm>
            <a:off x="1167384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2500">
                <a:solidFill>
                  <a:srgbClr val="FFFFFF"/>
                </a:solidFill>
              </a:rPr>
              <a:t>Grober Überblick:</a:t>
            </a:r>
            <a:endParaRPr sz="25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2500">
                <a:solidFill>
                  <a:srgbClr val="FFFFFF"/>
                </a:solidFill>
              </a:rPr>
              <a:t>slideShow Clicklistener:</a:t>
            </a:r>
            <a:endParaRPr sz="25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de-DE" sz="2500">
                <a:solidFill>
                  <a:srgbClr val="FFFFFF"/>
                </a:solidFill>
              </a:rPr>
              <a:t>Speichern Index der ausgewählten Bilder</a:t>
            </a:r>
            <a:endParaRPr sz="25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2500">
                <a:solidFill>
                  <a:srgbClr val="FFFFFF"/>
                </a:solidFill>
              </a:rPr>
              <a:t>Color Listener:</a:t>
            </a:r>
            <a:endParaRPr sz="25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de-DE" sz="2500">
                <a:solidFill>
                  <a:srgbClr val="FFFFFF"/>
                </a:solidFill>
              </a:rPr>
              <a:t>Filtert die ausgewählten Images mit der entsprechenden Farbe</a:t>
            </a:r>
            <a:endParaRPr sz="25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de-DE" sz="2500">
                <a:solidFill>
                  <a:srgbClr val="FFFFFF"/>
                </a:solidFill>
              </a:rPr>
              <a:t>Farben in Hashmap(als Color) gespeichert (Filter nutzt die entsprechenden RGB Werte)</a:t>
            </a:r>
            <a:endParaRPr sz="25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de-DE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de-DE" sz="2500">
                <a:solidFill>
                  <a:srgbClr val="FFFFFF"/>
                </a:solidFill>
              </a:rPr>
              <a:t>Grafiken ursprünglich in Graustufen, um Filtern zu können</a:t>
            </a:r>
            <a:endParaRPr sz="25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endParaRPr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endParaRPr sz="2590"/>
          </a:p>
        </p:txBody>
      </p:sp>
      <p:pic>
        <p:nvPicPr>
          <p:cNvPr id="214" name="Google Shape;2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8700" y="5402700"/>
            <a:ext cx="1047750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9150" y="5402300"/>
            <a:ext cx="1047750" cy="1315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0738" y="5405075"/>
            <a:ext cx="1047750" cy="1309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1300" y="5411028"/>
            <a:ext cx="1047750" cy="1297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39575" y="645062"/>
            <a:ext cx="612650" cy="76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845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>
            <a:spLocks noGrp="1"/>
          </p:cNvSpPr>
          <p:nvPr>
            <p:ph type="title"/>
          </p:nvPr>
        </p:nvSpPr>
        <p:spPr>
          <a:xfrm>
            <a:off x="108987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de-DE" b="1"/>
              <a:t>Settings </a:t>
            </a:r>
            <a:endParaRPr/>
          </a:p>
        </p:txBody>
      </p:sp>
      <p:grpSp>
        <p:nvGrpSpPr>
          <p:cNvPr id="225" name="Google Shape;225;p25"/>
          <p:cNvGrpSpPr/>
          <p:nvPr/>
        </p:nvGrpSpPr>
        <p:grpSpPr>
          <a:xfrm>
            <a:off x="226502" y="0"/>
            <a:ext cx="838800" cy="7501800"/>
            <a:chOff x="226502" y="0"/>
            <a:chExt cx="838800" cy="7501800"/>
          </a:xfrm>
        </p:grpSpPr>
        <p:sp>
          <p:nvSpPr>
            <p:cNvPr id="226" name="Google Shape;226;p25"/>
            <p:cNvSpPr/>
            <p:nvPr/>
          </p:nvSpPr>
          <p:spPr>
            <a:xfrm>
              <a:off x="461394" y="0"/>
              <a:ext cx="363300" cy="75018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25"/>
            <p:cNvSpPr/>
            <p:nvPr/>
          </p:nvSpPr>
          <p:spPr>
            <a:xfrm>
              <a:off x="226502" y="618048"/>
              <a:ext cx="838800" cy="838800"/>
            </a:xfrm>
            <a:prstGeom prst="ellipse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8" name="Google Shape;228;p25" descr="Ein Bild, das ClipArt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6000" y="505225"/>
            <a:ext cx="648025" cy="81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8740" y="1529350"/>
            <a:ext cx="8697871" cy="48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845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6"/>
          <p:cNvSpPr txBox="1">
            <a:spLocks noGrp="1"/>
          </p:cNvSpPr>
          <p:nvPr>
            <p:ph type="title"/>
          </p:nvPr>
        </p:nvSpPr>
        <p:spPr>
          <a:xfrm>
            <a:off x="108987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de-DE" b="1"/>
              <a:t>Settings - Allgemeine Informationen</a:t>
            </a:r>
            <a:endParaRPr/>
          </a:p>
        </p:txBody>
      </p:sp>
      <p:grpSp>
        <p:nvGrpSpPr>
          <p:cNvPr id="235" name="Google Shape;235;p26"/>
          <p:cNvGrpSpPr/>
          <p:nvPr/>
        </p:nvGrpSpPr>
        <p:grpSpPr>
          <a:xfrm>
            <a:off x="226502" y="0"/>
            <a:ext cx="838800" cy="7501800"/>
            <a:chOff x="226502" y="0"/>
            <a:chExt cx="838800" cy="7501800"/>
          </a:xfrm>
        </p:grpSpPr>
        <p:sp>
          <p:nvSpPr>
            <p:cNvPr id="236" name="Google Shape;236;p26"/>
            <p:cNvSpPr/>
            <p:nvPr/>
          </p:nvSpPr>
          <p:spPr>
            <a:xfrm>
              <a:off x="461394" y="0"/>
              <a:ext cx="363300" cy="75018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26"/>
            <p:cNvSpPr/>
            <p:nvPr/>
          </p:nvSpPr>
          <p:spPr>
            <a:xfrm>
              <a:off x="226502" y="618048"/>
              <a:ext cx="838800" cy="838800"/>
            </a:xfrm>
            <a:prstGeom prst="ellipse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8" name="Google Shape;238;p26"/>
          <p:cNvSpPr txBox="1">
            <a:spLocks noGrp="1"/>
          </p:cNvSpPr>
          <p:nvPr>
            <p:ph type="body" idx="1"/>
          </p:nvPr>
        </p:nvSpPr>
        <p:spPr>
          <a:xfrm>
            <a:off x="1167384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73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●"/>
            </a:pPr>
            <a:r>
              <a:rPr lang="de-DE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Getter und Setter greifen</a:t>
            </a:r>
            <a:r>
              <a:rPr lang="de-DE" sz="2500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500" b="1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nur auf Variablen des Players zu</a:t>
            </a:r>
            <a:r>
              <a:rPr lang="de-DE" sz="2500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und werden auch von der Player Instanz gestellt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de-DE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den Player Settern und Gettern </a:t>
            </a:r>
            <a:r>
              <a:rPr lang="de-DE" sz="2500" b="1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werden die Getter und Setter der Manager Instanzen aufgerufen</a:t>
            </a:r>
            <a:r>
              <a:rPr lang="de-DE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die er Implementiert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de-DE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Aktuelle Game Einstellungen sind sichtbar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de-DE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Beim Laden des Controllers wird die Aktuelle </a:t>
            </a:r>
            <a:r>
              <a:rPr lang="de-DE" sz="2500" b="1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FXML URL</a:t>
            </a:r>
            <a:r>
              <a:rPr lang="de-DE" sz="25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mitgegeben um den Zugriff auf die Einstellungen vom Gesamten Spiel aus zu ermöglichen.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endParaRPr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endParaRPr sz="2590"/>
          </a:p>
        </p:txBody>
      </p:sp>
      <p:pic>
        <p:nvPicPr>
          <p:cNvPr id="239" name="Google Shape;239;p26" descr="Ein Bild, das ClipArt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6000" y="505225"/>
            <a:ext cx="648025" cy="8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845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"/>
          <p:cNvSpPr txBox="1">
            <a:spLocks noGrp="1"/>
          </p:cNvSpPr>
          <p:nvPr>
            <p:ph type="title"/>
          </p:nvPr>
        </p:nvSpPr>
        <p:spPr>
          <a:xfrm>
            <a:off x="108987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de-DE" b="1"/>
              <a:t>Settings - Switch Language And Theme</a:t>
            </a:r>
            <a:endParaRPr/>
          </a:p>
        </p:txBody>
      </p:sp>
      <p:grpSp>
        <p:nvGrpSpPr>
          <p:cNvPr id="245" name="Google Shape;245;p27"/>
          <p:cNvGrpSpPr/>
          <p:nvPr/>
        </p:nvGrpSpPr>
        <p:grpSpPr>
          <a:xfrm>
            <a:off x="226502" y="0"/>
            <a:ext cx="838800" cy="7501800"/>
            <a:chOff x="226502" y="0"/>
            <a:chExt cx="838800" cy="7501800"/>
          </a:xfrm>
        </p:grpSpPr>
        <p:sp>
          <p:nvSpPr>
            <p:cNvPr id="246" name="Google Shape;246;p27"/>
            <p:cNvSpPr/>
            <p:nvPr/>
          </p:nvSpPr>
          <p:spPr>
            <a:xfrm>
              <a:off x="461394" y="0"/>
              <a:ext cx="363300" cy="75018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27"/>
            <p:cNvSpPr/>
            <p:nvPr/>
          </p:nvSpPr>
          <p:spPr>
            <a:xfrm>
              <a:off x="226502" y="618048"/>
              <a:ext cx="838800" cy="838800"/>
            </a:xfrm>
            <a:prstGeom prst="ellipse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8" name="Google Shape;248;p27"/>
          <p:cNvSpPr txBox="1">
            <a:spLocks noGrp="1"/>
          </p:cNvSpPr>
          <p:nvPr>
            <p:ph type="body" idx="1"/>
          </p:nvPr>
        </p:nvSpPr>
        <p:spPr>
          <a:xfrm>
            <a:off x="1167375" y="1825625"/>
            <a:ext cx="50409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73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de-DE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Clicklistener auf </a:t>
            </a:r>
            <a:r>
              <a:rPr lang="de-DE" sz="2500" b="1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Checkboxen</a:t>
            </a:r>
            <a:r>
              <a:rPr lang="de-DE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de-DE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das momentane </a:t>
            </a:r>
            <a:r>
              <a:rPr lang="de-DE" sz="2500" b="1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Stylesheet</a:t>
            </a:r>
            <a:r>
              <a:rPr lang="de-DE" sz="25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500" b="1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löschen</a:t>
            </a:r>
            <a:r>
              <a:rPr lang="de-DE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und je nach Checkbox das neue hinzufügen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de-DE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Das momentane </a:t>
            </a:r>
            <a:r>
              <a:rPr lang="de-DE" sz="2500" b="1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Resource Bundle austauschen </a:t>
            </a:r>
            <a:r>
              <a:rPr lang="de-DE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(Szenenwechsel notwendig)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endParaRPr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endParaRPr sz="2590"/>
          </a:p>
        </p:txBody>
      </p:sp>
      <p:pic>
        <p:nvPicPr>
          <p:cNvPr id="249" name="Google Shape;249;p27"/>
          <p:cNvPicPr preferRelativeResize="0"/>
          <p:nvPr/>
        </p:nvPicPr>
        <p:blipFill rotWithShape="1">
          <a:blip r:embed="rId3">
            <a:alphaModFix/>
          </a:blip>
          <a:srcRect r="16562"/>
          <a:stretch/>
        </p:blipFill>
        <p:spPr>
          <a:xfrm>
            <a:off x="6208275" y="2039988"/>
            <a:ext cx="5834699" cy="392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7" descr="Ein Bild, das ClipArt enthält.&#10;&#10;Automatisch generierte Beschreibu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6000" y="505225"/>
            <a:ext cx="648025" cy="8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845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>
            <a:spLocks noGrp="1"/>
          </p:cNvSpPr>
          <p:nvPr>
            <p:ph type="title"/>
          </p:nvPr>
        </p:nvSpPr>
        <p:spPr>
          <a:xfrm>
            <a:off x="108987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de-DE" b="1"/>
              <a:t>Settings - Sound Settings</a:t>
            </a:r>
            <a:endParaRPr/>
          </a:p>
        </p:txBody>
      </p:sp>
      <p:grpSp>
        <p:nvGrpSpPr>
          <p:cNvPr id="256" name="Google Shape;256;p28"/>
          <p:cNvGrpSpPr/>
          <p:nvPr/>
        </p:nvGrpSpPr>
        <p:grpSpPr>
          <a:xfrm>
            <a:off x="226502" y="0"/>
            <a:ext cx="838800" cy="7501800"/>
            <a:chOff x="226502" y="0"/>
            <a:chExt cx="838800" cy="7501800"/>
          </a:xfrm>
        </p:grpSpPr>
        <p:sp>
          <p:nvSpPr>
            <p:cNvPr id="257" name="Google Shape;257;p28"/>
            <p:cNvSpPr/>
            <p:nvPr/>
          </p:nvSpPr>
          <p:spPr>
            <a:xfrm>
              <a:off x="461394" y="0"/>
              <a:ext cx="363300" cy="75018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226502" y="618048"/>
              <a:ext cx="838800" cy="838800"/>
            </a:xfrm>
            <a:prstGeom prst="ellipse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59" name="Google Shape;259;p28"/>
          <p:cNvPicPr preferRelativeResize="0"/>
          <p:nvPr/>
        </p:nvPicPr>
        <p:blipFill rotWithShape="1">
          <a:blip r:embed="rId3">
            <a:alphaModFix/>
          </a:blip>
          <a:srcRect t="173" b="-2266"/>
          <a:stretch/>
        </p:blipFill>
        <p:spPr>
          <a:xfrm>
            <a:off x="5517575" y="2591600"/>
            <a:ext cx="6576099" cy="426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8" descr="Ein Bild, das ClipArt enthält.&#10;&#10;Automatisch generierte Beschreibu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6000" y="505225"/>
            <a:ext cx="648025" cy="81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8"/>
          <p:cNvSpPr txBox="1"/>
          <p:nvPr/>
        </p:nvSpPr>
        <p:spPr>
          <a:xfrm>
            <a:off x="1065300" y="1333350"/>
            <a:ext cx="10515600" cy="17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de-DE" sz="2500">
                <a:solidFill>
                  <a:srgbClr val="FFFFFF"/>
                </a:solidFill>
              </a:rPr>
              <a:t>Klasse SoundPlayer erstellt Objekt MediaPlayer</a:t>
            </a:r>
            <a:endParaRPr sz="2500">
              <a:solidFill>
                <a:srgbClr val="FFFFFF"/>
              </a:solidFill>
            </a:endParaRPr>
          </a:p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de-DE" sz="2500">
                <a:solidFill>
                  <a:srgbClr val="FFFFFF"/>
                </a:solidFill>
              </a:rPr>
              <a:t>addVolumePropertyListener auf bgSoundSlider und effectSoundSlider</a:t>
            </a:r>
            <a:endParaRPr sz="25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8"/>
          <p:cNvSpPr txBox="1"/>
          <p:nvPr/>
        </p:nvSpPr>
        <p:spPr>
          <a:xfrm>
            <a:off x="1065300" y="2993925"/>
            <a:ext cx="4173300" cy="3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de-DE" sz="2500">
                <a:solidFill>
                  <a:srgbClr val="FFFFFF"/>
                </a:solidFill>
              </a:rPr>
              <a:t>Getter und Setter </a:t>
            </a:r>
            <a:r>
              <a:rPr lang="de-DE" sz="2500" b="1" i="1">
                <a:solidFill>
                  <a:srgbClr val="FFFFFF"/>
                </a:solidFill>
              </a:rPr>
              <a:t>kommen aus Klasse Player</a:t>
            </a:r>
            <a:r>
              <a:rPr lang="de-DE" sz="2500">
                <a:solidFill>
                  <a:srgbClr val="FFFFFF"/>
                </a:solidFill>
              </a:rPr>
              <a:t> und setzen Werte in SettingsManager</a:t>
            </a:r>
            <a:endParaRPr sz="2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845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9"/>
          <p:cNvSpPr txBox="1">
            <a:spLocks noGrp="1"/>
          </p:cNvSpPr>
          <p:nvPr>
            <p:ph type="title"/>
          </p:nvPr>
        </p:nvSpPr>
        <p:spPr>
          <a:xfrm>
            <a:off x="108987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de-DE" b="1"/>
              <a:t>Settings - Sound Settings</a:t>
            </a:r>
            <a:endParaRPr/>
          </a:p>
        </p:txBody>
      </p:sp>
      <p:grpSp>
        <p:nvGrpSpPr>
          <p:cNvPr id="268" name="Google Shape;268;p29"/>
          <p:cNvGrpSpPr/>
          <p:nvPr/>
        </p:nvGrpSpPr>
        <p:grpSpPr>
          <a:xfrm>
            <a:off x="226502" y="0"/>
            <a:ext cx="838800" cy="7501800"/>
            <a:chOff x="226502" y="0"/>
            <a:chExt cx="838800" cy="7501800"/>
          </a:xfrm>
        </p:grpSpPr>
        <p:sp>
          <p:nvSpPr>
            <p:cNvPr id="269" name="Google Shape;269;p29"/>
            <p:cNvSpPr/>
            <p:nvPr/>
          </p:nvSpPr>
          <p:spPr>
            <a:xfrm>
              <a:off x="461394" y="0"/>
              <a:ext cx="363300" cy="75018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29"/>
            <p:cNvSpPr/>
            <p:nvPr/>
          </p:nvSpPr>
          <p:spPr>
            <a:xfrm>
              <a:off x="226502" y="618048"/>
              <a:ext cx="838800" cy="838800"/>
            </a:xfrm>
            <a:prstGeom prst="ellipse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71" name="Google Shape;271;p29"/>
          <p:cNvPicPr preferRelativeResize="0"/>
          <p:nvPr/>
        </p:nvPicPr>
        <p:blipFill rotWithShape="1">
          <a:blip r:embed="rId3">
            <a:alphaModFix/>
          </a:blip>
          <a:srcRect t="21123"/>
          <a:stretch/>
        </p:blipFill>
        <p:spPr>
          <a:xfrm>
            <a:off x="1068850" y="3669975"/>
            <a:ext cx="10229298" cy="5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9877" y="4315629"/>
            <a:ext cx="10821896" cy="2461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9" descr="Ein Bild, das ClipArt enthält.&#10;&#10;Automatisch generierte Beschreibu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6000" y="505225"/>
            <a:ext cx="648025" cy="81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9"/>
          <p:cNvSpPr txBox="1"/>
          <p:nvPr/>
        </p:nvSpPr>
        <p:spPr>
          <a:xfrm>
            <a:off x="1068850" y="1595000"/>
            <a:ext cx="10515600" cy="16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de-DE" sz="2500">
                <a:solidFill>
                  <a:srgbClr val="FFFFFF"/>
                </a:solidFill>
              </a:rPr>
              <a:t>SoundPlayer holt sich dann beim Aufrufen der Methoden playBackgroundSound und playSoundEffect die Werte von Player</a:t>
            </a:r>
            <a:endParaRPr sz="2500">
              <a:solidFill>
                <a:srgbClr val="FFFFFF"/>
              </a:solidFill>
            </a:endParaRPr>
          </a:p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de-DE" sz="2500">
                <a:solidFill>
                  <a:srgbClr val="FFFFFF"/>
                </a:solidFill>
              </a:rPr>
              <a:t>Diese Methoden erwarten nur eine URL zum Sound-File</a:t>
            </a:r>
            <a:endParaRPr sz="250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845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"/>
          <p:cNvSpPr txBox="1">
            <a:spLocks noGrp="1"/>
          </p:cNvSpPr>
          <p:nvPr>
            <p:ph type="title"/>
          </p:nvPr>
        </p:nvSpPr>
        <p:spPr>
          <a:xfrm>
            <a:off x="108987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de-DE" b="1"/>
              <a:t>Highscore</a:t>
            </a:r>
            <a:endParaRPr/>
          </a:p>
        </p:txBody>
      </p:sp>
      <p:grpSp>
        <p:nvGrpSpPr>
          <p:cNvPr id="280" name="Google Shape;280;p30"/>
          <p:cNvGrpSpPr/>
          <p:nvPr/>
        </p:nvGrpSpPr>
        <p:grpSpPr>
          <a:xfrm>
            <a:off x="226502" y="0"/>
            <a:ext cx="838800" cy="7501800"/>
            <a:chOff x="226502" y="0"/>
            <a:chExt cx="838800" cy="7501800"/>
          </a:xfrm>
        </p:grpSpPr>
        <p:sp>
          <p:nvSpPr>
            <p:cNvPr id="281" name="Google Shape;281;p30"/>
            <p:cNvSpPr/>
            <p:nvPr/>
          </p:nvSpPr>
          <p:spPr>
            <a:xfrm>
              <a:off x="461394" y="0"/>
              <a:ext cx="363300" cy="75018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30"/>
            <p:cNvSpPr/>
            <p:nvPr/>
          </p:nvSpPr>
          <p:spPr>
            <a:xfrm>
              <a:off x="226502" y="618048"/>
              <a:ext cx="838800" cy="838800"/>
            </a:xfrm>
            <a:prstGeom prst="ellipse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3" name="Google Shape;283;p30"/>
          <p:cNvSpPr txBox="1">
            <a:spLocks noGrp="1"/>
          </p:cNvSpPr>
          <p:nvPr>
            <p:ph type="body" idx="1"/>
          </p:nvPr>
        </p:nvSpPr>
        <p:spPr>
          <a:xfrm>
            <a:off x="1167384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endParaRPr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endParaRPr sz="2590"/>
          </a:p>
        </p:txBody>
      </p:sp>
      <p:pic>
        <p:nvPicPr>
          <p:cNvPr id="284" name="Google Shape;28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867" y="502436"/>
            <a:ext cx="652050" cy="81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0837" y="1672313"/>
            <a:ext cx="8990321" cy="465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845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"/>
          <p:cNvSpPr txBox="1">
            <a:spLocks noGrp="1"/>
          </p:cNvSpPr>
          <p:nvPr>
            <p:ph type="title"/>
          </p:nvPr>
        </p:nvSpPr>
        <p:spPr>
          <a:xfrm>
            <a:off x="108987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de-DE" b="1"/>
              <a:t>Highscore - GET Request</a:t>
            </a:r>
            <a:endParaRPr/>
          </a:p>
        </p:txBody>
      </p:sp>
      <p:grpSp>
        <p:nvGrpSpPr>
          <p:cNvPr id="291" name="Google Shape;291;p31"/>
          <p:cNvGrpSpPr/>
          <p:nvPr/>
        </p:nvGrpSpPr>
        <p:grpSpPr>
          <a:xfrm>
            <a:off x="226502" y="0"/>
            <a:ext cx="838800" cy="7501800"/>
            <a:chOff x="226502" y="0"/>
            <a:chExt cx="838800" cy="7501800"/>
          </a:xfrm>
        </p:grpSpPr>
        <p:sp>
          <p:nvSpPr>
            <p:cNvPr id="292" name="Google Shape;292;p31"/>
            <p:cNvSpPr/>
            <p:nvPr/>
          </p:nvSpPr>
          <p:spPr>
            <a:xfrm>
              <a:off x="461394" y="0"/>
              <a:ext cx="363300" cy="75018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226502" y="618048"/>
              <a:ext cx="838800" cy="838800"/>
            </a:xfrm>
            <a:prstGeom prst="ellipse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4" name="Google Shape;294;p31"/>
          <p:cNvSpPr txBox="1">
            <a:spLocks noGrp="1"/>
          </p:cNvSpPr>
          <p:nvPr>
            <p:ph type="body" idx="1"/>
          </p:nvPr>
        </p:nvSpPr>
        <p:spPr>
          <a:xfrm>
            <a:off x="1167384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PT10H040M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1"/>
          <p:cNvSpPr txBox="1"/>
          <p:nvPr/>
        </p:nvSpPr>
        <p:spPr>
          <a:xfrm>
            <a:off x="6726875" y="1665325"/>
            <a:ext cx="4956000" cy="3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5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HTTPBuilder </a:t>
            </a:r>
            <a:endParaRPr sz="2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alibri"/>
              <a:buChar char="●"/>
            </a:pPr>
            <a:r>
              <a:rPr lang="de-DE" sz="2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macht requests an Server mit GET, POST, DELETE</a:t>
            </a:r>
            <a:endParaRPr sz="2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alibri"/>
              <a:buChar char="●"/>
            </a:pPr>
            <a:r>
              <a:rPr lang="de-DE" sz="2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parsed Player objekte zu JSON Objekten</a:t>
            </a:r>
            <a:endParaRPr sz="2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" name="Google Shape;29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867" y="502436"/>
            <a:ext cx="652050" cy="81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1400" y="1541975"/>
            <a:ext cx="6192174" cy="398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845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108987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de-DE" b="1"/>
              <a:t>Strukturierung</a:t>
            </a:r>
            <a:endParaRPr/>
          </a:p>
        </p:txBody>
      </p:sp>
      <p:grpSp>
        <p:nvGrpSpPr>
          <p:cNvPr id="98" name="Google Shape;98;p14"/>
          <p:cNvGrpSpPr/>
          <p:nvPr/>
        </p:nvGrpSpPr>
        <p:grpSpPr>
          <a:xfrm>
            <a:off x="226502" y="0"/>
            <a:ext cx="838899" cy="7501812"/>
            <a:chOff x="226502" y="0"/>
            <a:chExt cx="838899" cy="7501812"/>
          </a:xfrm>
        </p:grpSpPr>
        <p:sp>
          <p:nvSpPr>
            <p:cNvPr id="99" name="Google Shape;99;p14"/>
            <p:cNvSpPr/>
            <p:nvPr/>
          </p:nvSpPr>
          <p:spPr>
            <a:xfrm>
              <a:off x="461394" y="0"/>
              <a:ext cx="363210" cy="7501812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226502" y="618048"/>
              <a:ext cx="838899" cy="838899"/>
            </a:xfrm>
            <a:prstGeom prst="ellipse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" name="Google Shape;101;p14"/>
          <p:cNvSpPr txBox="1">
            <a:spLocks noGrp="1"/>
          </p:cNvSpPr>
          <p:nvPr>
            <p:ph type="body" idx="1"/>
          </p:nvPr>
        </p:nvSpPr>
        <p:spPr>
          <a:xfrm>
            <a:off x="1167384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de-DE"/>
              <a:t>Dependency Injection</a:t>
            </a:r>
            <a:endParaRPr/>
          </a:p>
          <a:p>
            <a:pPr marL="228600" lvl="0" indent="-165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de-DE"/>
              <a:t>Character Creation Tool</a:t>
            </a:r>
            <a:endParaRPr/>
          </a:p>
          <a:p>
            <a:pPr marL="228600" lvl="0" indent="-165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de-DE"/>
              <a:t>Settings</a:t>
            </a:r>
            <a:endParaRPr/>
          </a:p>
          <a:p>
            <a:pPr marL="228600" lvl="0" indent="-165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de-DE"/>
              <a:t>Highscore</a:t>
            </a:r>
            <a:endParaRPr/>
          </a:p>
          <a:p>
            <a:pPr marL="228600" lvl="0" indent="-165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de-DE"/>
              <a:t>HTTP Response (Server)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845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2"/>
          <p:cNvSpPr txBox="1">
            <a:spLocks noGrp="1"/>
          </p:cNvSpPr>
          <p:nvPr>
            <p:ph type="title"/>
          </p:nvPr>
        </p:nvSpPr>
        <p:spPr>
          <a:xfrm>
            <a:off x="108987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de-DE" b="1"/>
              <a:t>Highscore - GETRequest </a:t>
            </a:r>
            <a:endParaRPr/>
          </a:p>
        </p:txBody>
      </p:sp>
      <p:grpSp>
        <p:nvGrpSpPr>
          <p:cNvPr id="303" name="Google Shape;303;p32"/>
          <p:cNvGrpSpPr/>
          <p:nvPr/>
        </p:nvGrpSpPr>
        <p:grpSpPr>
          <a:xfrm>
            <a:off x="226502" y="0"/>
            <a:ext cx="838800" cy="7501800"/>
            <a:chOff x="226502" y="0"/>
            <a:chExt cx="838800" cy="7501800"/>
          </a:xfrm>
        </p:grpSpPr>
        <p:sp>
          <p:nvSpPr>
            <p:cNvPr id="304" name="Google Shape;304;p32"/>
            <p:cNvSpPr/>
            <p:nvPr/>
          </p:nvSpPr>
          <p:spPr>
            <a:xfrm>
              <a:off x="461394" y="0"/>
              <a:ext cx="363300" cy="75018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32"/>
            <p:cNvSpPr/>
            <p:nvPr/>
          </p:nvSpPr>
          <p:spPr>
            <a:xfrm>
              <a:off x="226502" y="618048"/>
              <a:ext cx="838800" cy="838800"/>
            </a:xfrm>
            <a:prstGeom prst="ellipse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6" name="Google Shape;306;p32"/>
          <p:cNvSpPr txBox="1">
            <a:spLocks noGrp="1"/>
          </p:cNvSpPr>
          <p:nvPr>
            <p:ph type="body" idx="1"/>
          </p:nvPr>
        </p:nvSpPr>
        <p:spPr>
          <a:xfrm>
            <a:off x="1167384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endParaRPr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endParaRPr sz="2590"/>
          </a:p>
        </p:txBody>
      </p:sp>
      <p:sp>
        <p:nvSpPr>
          <p:cNvPr id="307" name="Google Shape;307;p32"/>
          <p:cNvSpPr txBox="1"/>
          <p:nvPr/>
        </p:nvSpPr>
        <p:spPr>
          <a:xfrm>
            <a:off x="1180150" y="1848900"/>
            <a:ext cx="4234200" cy="4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500" i="1">
                <a:solidFill>
                  <a:srgbClr val="FFFFFF"/>
                </a:solidFill>
              </a:rPr>
              <a:t>HighscoreThread</a:t>
            </a:r>
            <a:endParaRPr sz="2500" i="1">
              <a:solidFill>
                <a:srgbClr val="FFFFFF"/>
              </a:solidFill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de-DE" sz="2500">
                <a:solidFill>
                  <a:srgbClr val="FFFFFF"/>
                </a:solidFill>
              </a:rPr>
              <a:t>implementiert Runnable</a:t>
            </a:r>
            <a:endParaRPr sz="2500">
              <a:solidFill>
                <a:srgbClr val="FFFFFF"/>
              </a:solidFill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de-DE" sz="2500">
                <a:solidFill>
                  <a:srgbClr val="FFFFFF"/>
                </a:solidFill>
              </a:rPr>
              <a:t>erstellt HTTPBuilder Objekt und ruft damit die httpGET Methode auf, die PlayerObjekte zurückgibt</a:t>
            </a:r>
            <a:endParaRPr sz="2500">
              <a:solidFill>
                <a:srgbClr val="FFFFFF"/>
              </a:solidFill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de-DE" sz="2500">
                <a:solidFill>
                  <a:srgbClr val="FFFFFF"/>
                </a:solidFill>
              </a:rPr>
              <a:t>HighscoreThread wird in der Main class gestartet</a:t>
            </a:r>
            <a:endParaRPr sz="2500">
              <a:solidFill>
                <a:srgbClr val="FFFFFF"/>
              </a:solidFill>
            </a:endParaRPr>
          </a:p>
        </p:txBody>
      </p:sp>
      <p:pic>
        <p:nvPicPr>
          <p:cNvPr id="308" name="Google Shape;30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867" y="502436"/>
            <a:ext cx="652050" cy="81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4351" y="1690826"/>
            <a:ext cx="6683299" cy="3754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845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3"/>
          <p:cNvSpPr txBox="1">
            <a:spLocks noGrp="1"/>
          </p:cNvSpPr>
          <p:nvPr>
            <p:ph type="title"/>
          </p:nvPr>
        </p:nvSpPr>
        <p:spPr>
          <a:xfrm>
            <a:off x="108987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de-DE" b="1"/>
              <a:t>Highscore - Daten anzeigen </a:t>
            </a:r>
            <a:endParaRPr/>
          </a:p>
        </p:txBody>
      </p:sp>
      <p:grpSp>
        <p:nvGrpSpPr>
          <p:cNvPr id="315" name="Google Shape;315;p33"/>
          <p:cNvGrpSpPr/>
          <p:nvPr/>
        </p:nvGrpSpPr>
        <p:grpSpPr>
          <a:xfrm>
            <a:off x="226502" y="0"/>
            <a:ext cx="838800" cy="7501800"/>
            <a:chOff x="226502" y="0"/>
            <a:chExt cx="838800" cy="7501800"/>
          </a:xfrm>
        </p:grpSpPr>
        <p:sp>
          <p:nvSpPr>
            <p:cNvPr id="316" name="Google Shape;316;p33"/>
            <p:cNvSpPr/>
            <p:nvPr/>
          </p:nvSpPr>
          <p:spPr>
            <a:xfrm>
              <a:off x="461394" y="0"/>
              <a:ext cx="363300" cy="75018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33"/>
            <p:cNvSpPr/>
            <p:nvPr/>
          </p:nvSpPr>
          <p:spPr>
            <a:xfrm>
              <a:off x="226502" y="618048"/>
              <a:ext cx="838800" cy="838800"/>
            </a:xfrm>
            <a:prstGeom prst="ellipse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8" name="Google Shape;318;p33"/>
          <p:cNvSpPr txBox="1">
            <a:spLocks noGrp="1"/>
          </p:cNvSpPr>
          <p:nvPr>
            <p:ph type="body" idx="1"/>
          </p:nvPr>
        </p:nvSpPr>
        <p:spPr>
          <a:xfrm>
            <a:off x="1089884" y="19353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endParaRPr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endParaRPr sz="2590"/>
          </a:p>
        </p:txBody>
      </p:sp>
      <p:sp>
        <p:nvSpPr>
          <p:cNvPr id="319" name="Google Shape;319;p33"/>
          <p:cNvSpPr txBox="1"/>
          <p:nvPr/>
        </p:nvSpPr>
        <p:spPr>
          <a:xfrm>
            <a:off x="1180150" y="1848900"/>
            <a:ext cx="10425300" cy="17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500" i="1">
                <a:solidFill>
                  <a:srgbClr val="FFFFFF"/>
                </a:solidFill>
              </a:rPr>
              <a:t>HighscoreController</a:t>
            </a:r>
            <a:endParaRPr sz="2500" i="1">
              <a:solidFill>
                <a:srgbClr val="FFFFFF"/>
              </a:solidFill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de-DE" sz="2500">
                <a:solidFill>
                  <a:srgbClr val="FFFFFF"/>
                </a:solidFill>
              </a:rPr>
              <a:t>in fxml ist TableView mit 4 Columns</a:t>
            </a:r>
            <a:endParaRPr sz="2500">
              <a:solidFill>
                <a:srgbClr val="FFFFFF"/>
              </a:solidFill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de-DE" sz="2500">
                <a:solidFill>
                  <a:srgbClr val="FFFFFF"/>
                </a:solidFill>
              </a:rPr>
              <a:t>den Columns werden in HighscoreController die richtigen Properties zugewiesen</a:t>
            </a:r>
            <a:endParaRPr sz="2500">
              <a:solidFill>
                <a:srgbClr val="FFFFFF"/>
              </a:solidFill>
            </a:endParaRPr>
          </a:p>
        </p:txBody>
      </p:sp>
      <p:pic>
        <p:nvPicPr>
          <p:cNvPr id="320" name="Google Shape;32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867" y="502436"/>
            <a:ext cx="652050" cy="81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2275" y="3711575"/>
            <a:ext cx="8853776" cy="183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845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4"/>
          <p:cNvSpPr txBox="1">
            <a:spLocks noGrp="1"/>
          </p:cNvSpPr>
          <p:nvPr>
            <p:ph type="title"/>
          </p:nvPr>
        </p:nvSpPr>
        <p:spPr>
          <a:xfrm>
            <a:off x="108987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de-DE" b="1"/>
              <a:t>Highscore - Daten anzeigen </a:t>
            </a:r>
            <a:endParaRPr/>
          </a:p>
        </p:txBody>
      </p:sp>
      <p:grpSp>
        <p:nvGrpSpPr>
          <p:cNvPr id="327" name="Google Shape;327;p34"/>
          <p:cNvGrpSpPr/>
          <p:nvPr/>
        </p:nvGrpSpPr>
        <p:grpSpPr>
          <a:xfrm>
            <a:off x="226502" y="0"/>
            <a:ext cx="838800" cy="7501800"/>
            <a:chOff x="226502" y="0"/>
            <a:chExt cx="838800" cy="7501800"/>
          </a:xfrm>
        </p:grpSpPr>
        <p:sp>
          <p:nvSpPr>
            <p:cNvPr id="328" name="Google Shape;328;p34"/>
            <p:cNvSpPr/>
            <p:nvPr/>
          </p:nvSpPr>
          <p:spPr>
            <a:xfrm>
              <a:off x="461394" y="0"/>
              <a:ext cx="363300" cy="75018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34"/>
            <p:cNvSpPr/>
            <p:nvPr/>
          </p:nvSpPr>
          <p:spPr>
            <a:xfrm>
              <a:off x="226502" y="618048"/>
              <a:ext cx="838800" cy="838800"/>
            </a:xfrm>
            <a:prstGeom prst="ellipse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0" name="Google Shape;330;p34"/>
          <p:cNvSpPr txBox="1">
            <a:spLocks noGrp="1"/>
          </p:cNvSpPr>
          <p:nvPr>
            <p:ph type="body" idx="1"/>
          </p:nvPr>
        </p:nvSpPr>
        <p:spPr>
          <a:xfrm>
            <a:off x="1089884" y="19353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endParaRPr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endParaRPr sz="2590"/>
          </a:p>
        </p:txBody>
      </p:sp>
      <p:sp>
        <p:nvSpPr>
          <p:cNvPr id="331" name="Google Shape;331;p34"/>
          <p:cNvSpPr txBox="1"/>
          <p:nvPr/>
        </p:nvSpPr>
        <p:spPr>
          <a:xfrm>
            <a:off x="1180150" y="1848900"/>
            <a:ext cx="10425300" cy="3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500" i="1">
                <a:solidFill>
                  <a:srgbClr val="FFFFFF"/>
                </a:solidFill>
              </a:rPr>
              <a:t>HighscoreController</a:t>
            </a:r>
            <a:endParaRPr sz="2500" i="1">
              <a:solidFill>
                <a:srgbClr val="FFFFFF"/>
              </a:solidFill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de-DE" sz="2500">
                <a:solidFill>
                  <a:srgbClr val="FFFFFF"/>
                </a:solidFill>
              </a:rPr>
              <a:t>erste Spalte rank number wird nicht vom server zurückgegeben sondern im controller eingefügt mit index der row + 1</a:t>
            </a:r>
            <a:endParaRPr sz="2500">
              <a:solidFill>
                <a:srgbClr val="FFFFFF"/>
              </a:solidFill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de-DE" sz="2500">
                <a:solidFill>
                  <a:srgbClr val="FFFFFF"/>
                </a:solidFill>
              </a:rPr>
              <a:t>Daten werden vom gestartetet thread in der Main geholt und der tableView übergeben</a:t>
            </a:r>
            <a:endParaRPr sz="2500">
              <a:solidFill>
                <a:srgbClr val="FFFFFF"/>
              </a:solidFill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de-DE" sz="2500">
                <a:solidFill>
                  <a:srgbClr val="FFFFFF"/>
                </a:solidFill>
              </a:rPr>
              <a:t>Daten aus der TimeColumn werden nochmal durchgegangen um sie für einen User lesbar zu formatieren</a:t>
            </a:r>
            <a:endParaRPr sz="25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500">
                <a:solidFill>
                  <a:srgbClr val="FFFFFF"/>
                </a:solidFill>
              </a:rPr>
              <a:t>	„PT10H040M“ → „10:40:00“</a:t>
            </a:r>
            <a:endParaRPr sz="25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FFFFFF"/>
              </a:solidFill>
            </a:endParaRPr>
          </a:p>
        </p:txBody>
      </p:sp>
      <p:pic>
        <p:nvPicPr>
          <p:cNvPr id="332" name="Google Shape;33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867" y="502436"/>
            <a:ext cx="652050" cy="81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845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5"/>
          <p:cNvSpPr txBox="1">
            <a:spLocks noGrp="1"/>
          </p:cNvSpPr>
          <p:nvPr>
            <p:ph type="title"/>
          </p:nvPr>
        </p:nvSpPr>
        <p:spPr>
          <a:xfrm>
            <a:off x="108987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de-DE" b="1"/>
              <a:t>Highscore - Daten anzeigen </a:t>
            </a:r>
            <a:endParaRPr/>
          </a:p>
        </p:txBody>
      </p:sp>
      <p:grpSp>
        <p:nvGrpSpPr>
          <p:cNvPr id="338" name="Google Shape;338;p35"/>
          <p:cNvGrpSpPr/>
          <p:nvPr/>
        </p:nvGrpSpPr>
        <p:grpSpPr>
          <a:xfrm>
            <a:off x="226502" y="0"/>
            <a:ext cx="838800" cy="7501800"/>
            <a:chOff x="226502" y="0"/>
            <a:chExt cx="838800" cy="7501800"/>
          </a:xfrm>
        </p:grpSpPr>
        <p:sp>
          <p:nvSpPr>
            <p:cNvPr id="339" name="Google Shape;339;p35"/>
            <p:cNvSpPr/>
            <p:nvPr/>
          </p:nvSpPr>
          <p:spPr>
            <a:xfrm>
              <a:off x="461394" y="0"/>
              <a:ext cx="363300" cy="75018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226502" y="618048"/>
              <a:ext cx="838800" cy="838800"/>
            </a:xfrm>
            <a:prstGeom prst="ellipse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1" name="Google Shape;341;p35"/>
          <p:cNvSpPr txBox="1">
            <a:spLocks noGrp="1"/>
          </p:cNvSpPr>
          <p:nvPr>
            <p:ph type="body" idx="1"/>
          </p:nvPr>
        </p:nvSpPr>
        <p:spPr>
          <a:xfrm>
            <a:off x="1089884" y="19353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endParaRPr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endParaRPr sz="2590"/>
          </a:p>
        </p:txBody>
      </p:sp>
      <p:sp>
        <p:nvSpPr>
          <p:cNvPr id="342" name="Google Shape;342;p35"/>
          <p:cNvSpPr txBox="1"/>
          <p:nvPr/>
        </p:nvSpPr>
        <p:spPr>
          <a:xfrm>
            <a:off x="1180150" y="1848900"/>
            <a:ext cx="10425300" cy="3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FFFFFF"/>
              </a:solidFill>
            </a:endParaRPr>
          </a:p>
        </p:txBody>
      </p:sp>
      <p:pic>
        <p:nvPicPr>
          <p:cNvPr id="343" name="Google Shape;343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867" y="502436"/>
            <a:ext cx="652050" cy="81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0150" y="1599450"/>
            <a:ext cx="7734300" cy="45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845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6"/>
          <p:cNvSpPr txBox="1">
            <a:spLocks noGrp="1"/>
          </p:cNvSpPr>
          <p:nvPr>
            <p:ph type="title"/>
          </p:nvPr>
        </p:nvSpPr>
        <p:spPr>
          <a:xfrm>
            <a:off x="108987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de-DE" b="1"/>
              <a:t>HTTP Response - Server</a:t>
            </a:r>
            <a:endParaRPr/>
          </a:p>
        </p:txBody>
      </p:sp>
      <p:grpSp>
        <p:nvGrpSpPr>
          <p:cNvPr id="350" name="Google Shape;350;p36"/>
          <p:cNvGrpSpPr/>
          <p:nvPr/>
        </p:nvGrpSpPr>
        <p:grpSpPr>
          <a:xfrm>
            <a:off x="226502" y="0"/>
            <a:ext cx="838899" cy="7501812"/>
            <a:chOff x="226502" y="0"/>
            <a:chExt cx="838899" cy="7501812"/>
          </a:xfrm>
        </p:grpSpPr>
        <p:sp>
          <p:nvSpPr>
            <p:cNvPr id="351" name="Google Shape;351;p36"/>
            <p:cNvSpPr/>
            <p:nvPr/>
          </p:nvSpPr>
          <p:spPr>
            <a:xfrm>
              <a:off x="461394" y="0"/>
              <a:ext cx="363210" cy="7501812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36"/>
            <p:cNvSpPr/>
            <p:nvPr/>
          </p:nvSpPr>
          <p:spPr>
            <a:xfrm>
              <a:off x="226502" y="618048"/>
              <a:ext cx="838899" cy="838899"/>
            </a:xfrm>
            <a:prstGeom prst="ellipse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3" name="Google Shape;353;p36"/>
          <p:cNvSpPr txBox="1">
            <a:spLocks noGrp="1"/>
          </p:cNvSpPr>
          <p:nvPr>
            <p:ph type="body" idx="1"/>
          </p:nvPr>
        </p:nvSpPr>
        <p:spPr>
          <a:xfrm>
            <a:off x="1167384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r>
              <a:rPr lang="de-DE" sz="2500" b="1"/>
              <a:t>Spring Boot </a:t>
            </a:r>
            <a:r>
              <a:rPr lang="de-DE" sz="2500"/>
              <a:t>Framework – REST (</a:t>
            </a:r>
            <a:r>
              <a:rPr lang="de-DE" sz="2500" b="1"/>
              <a:t>GET, POST</a:t>
            </a:r>
            <a:r>
              <a:rPr lang="de-DE" sz="2500"/>
              <a:t>)</a:t>
            </a:r>
            <a:endParaRPr sz="25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r>
              <a:rPr lang="de-DE" sz="2500" b="1"/>
              <a:t>PostgreSQL</a:t>
            </a:r>
            <a:r>
              <a:rPr lang="de-DE" sz="2500"/>
              <a:t> Datenbank + JDBC</a:t>
            </a:r>
            <a:endParaRPr sz="25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r>
              <a:rPr lang="de-DE" sz="2500" b="1"/>
              <a:t>Heroku.com </a:t>
            </a:r>
            <a:r>
              <a:rPr lang="de-DE" sz="2500"/>
              <a:t>als kostenlosen Webhost (mit diversen </a:t>
            </a:r>
            <a:r>
              <a:rPr lang="de-DE" sz="2500" b="1"/>
              <a:t>Nachteilen</a:t>
            </a:r>
            <a:r>
              <a:rPr lang="de-DE" sz="2500"/>
              <a:t>)</a:t>
            </a:r>
            <a:endParaRPr sz="25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endParaRPr sz="25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r>
              <a:rPr lang="de-DE" sz="2500" b="1"/>
              <a:t>GET</a:t>
            </a:r>
            <a:r>
              <a:rPr lang="de-DE" sz="2500"/>
              <a:t> – Top 10 Spieler.</a:t>
            </a:r>
            <a:endParaRPr sz="25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r>
              <a:rPr lang="de-DE" sz="2500" b="1"/>
              <a:t>POST</a:t>
            </a:r>
            <a:r>
              <a:rPr lang="de-DE" sz="2500"/>
              <a:t> – Speichert Spieler in der Datenbank des Servers ein.</a:t>
            </a:r>
            <a:endParaRPr sz="25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endParaRPr sz="25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r>
              <a:rPr lang="de-DE" sz="2500"/>
              <a:t>Request Authorization Header benötigt Schlüssel für </a:t>
            </a:r>
            <a:r>
              <a:rPr lang="de-DE" sz="2500" b="1"/>
              <a:t>Username und Passwort.</a:t>
            </a:r>
            <a:endParaRPr sz="25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r>
              <a:rPr lang="de-DE" sz="2500"/>
              <a:t>Verhindert </a:t>
            </a:r>
            <a:r>
              <a:rPr lang="de-DE" sz="2500">
                <a:solidFill>
                  <a:srgbClr val="B7B7B7"/>
                </a:solidFill>
              </a:rPr>
              <a:t>(etwas, aber nicht vollständig)</a:t>
            </a:r>
            <a:r>
              <a:rPr lang="de-DE" sz="2500"/>
              <a:t> Requests von Dritten.</a:t>
            </a:r>
            <a:endParaRPr sz="25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endParaRPr sz="2590"/>
          </a:p>
        </p:txBody>
      </p:sp>
      <p:pic>
        <p:nvPicPr>
          <p:cNvPr id="354" name="Google Shape;354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875" y="586887"/>
            <a:ext cx="592150" cy="7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845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7"/>
          <p:cNvSpPr txBox="1">
            <a:spLocks noGrp="1"/>
          </p:cNvSpPr>
          <p:nvPr>
            <p:ph type="title"/>
          </p:nvPr>
        </p:nvSpPr>
        <p:spPr>
          <a:xfrm>
            <a:off x="108987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de-DE" b="1"/>
              <a:t>HTTP Response - POST Response</a:t>
            </a:r>
            <a:endParaRPr/>
          </a:p>
        </p:txBody>
      </p:sp>
      <p:grpSp>
        <p:nvGrpSpPr>
          <p:cNvPr id="360" name="Google Shape;360;p37"/>
          <p:cNvGrpSpPr/>
          <p:nvPr/>
        </p:nvGrpSpPr>
        <p:grpSpPr>
          <a:xfrm>
            <a:off x="226502" y="0"/>
            <a:ext cx="838800" cy="7501800"/>
            <a:chOff x="226502" y="0"/>
            <a:chExt cx="838800" cy="7501800"/>
          </a:xfrm>
        </p:grpSpPr>
        <p:sp>
          <p:nvSpPr>
            <p:cNvPr id="361" name="Google Shape;361;p37"/>
            <p:cNvSpPr/>
            <p:nvPr/>
          </p:nvSpPr>
          <p:spPr>
            <a:xfrm>
              <a:off x="461394" y="0"/>
              <a:ext cx="363300" cy="75018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37"/>
            <p:cNvSpPr/>
            <p:nvPr/>
          </p:nvSpPr>
          <p:spPr>
            <a:xfrm>
              <a:off x="226502" y="618048"/>
              <a:ext cx="838800" cy="838800"/>
            </a:xfrm>
            <a:prstGeom prst="ellipse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3" name="Google Shape;363;p37"/>
          <p:cNvSpPr txBox="1">
            <a:spLocks noGrp="1"/>
          </p:cNvSpPr>
          <p:nvPr>
            <p:ph type="body" idx="1"/>
          </p:nvPr>
        </p:nvSpPr>
        <p:spPr>
          <a:xfrm>
            <a:off x="1167384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r>
              <a:rPr lang="de-DE" sz="2500" b="1"/>
              <a:t>Player </a:t>
            </a:r>
            <a:r>
              <a:rPr lang="de-DE" sz="2500"/>
              <a:t>JSON POST-Request vom Client, wenn Spiel beendet wurde:</a:t>
            </a:r>
            <a:endParaRPr sz="25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endParaRPr sz="25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endParaRPr sz="259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endParaRPr sz="259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endParaRPr sz="259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endParaRPr sz="259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r>
              <a:rPr lang="de-DE" sz="2590"/>
              <a:t>Server Datenbank </a:t>
            </a:r>
            <a:r>
              <a:rPr lang="de-DE" sz="2590" b="1"/>
              <a:t>speichert </a:t>
            </a:r>
            <a:r>
              <a:rPr lang="de-DE" sz="2590"/>
              <a:t>Player in seine Tabelle ein</a:t>
            </a:r>
            <a:endParaRPr sz="2590"/>
          </a:p>
        </p:txBody>
      </p:sp>
      <p:pic>
        <p:nvPicPr>
          <p:cNvPr id="364" name="Google Shape;36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875" y="586887"/>
            <a:ext cx="592150" cy="7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0138" y="2385775"/>
            <a:ext cx="2905125" cy="1600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6" name="Google Shape;366;p37"/>
          <p:cNvCxnSpPr/>
          <p:nvPr/>
        </p:nvCxnSpPr>
        <p:spPr>
          <a:xfrm>
            <a:off x="3430375" y="3413800"/>
            <a:ext cx="1286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7" name="Google Shape;367;p37"/>
          <p:cNvSpPr txBox="1"/>
          <p:nvPr/>
        </p:nvSpPr>
        <p:spPr>
          <a:xfrm>
            <a:off x="4808050" y="3190750"/>
            <a:ext cx="4406400" cy="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LocalDateTime Objekt als String: 7 Stunden, 20 Minuten</a:t>
            </a:r>
            <a:endParaRPr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68" name="Google Shape;368;p37"/>
          <p:cNvGraphicFramePr/>
          <p:nvPr/>
        </p:nvGraphicFramePr>
        <p:xfrm>
          <a:off x="1281675" y="504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{F0274480-4A65-4C08-9808-6B75A39153C0}</a:tableStyleId>
              </a:tblPr>
              <a:tblGrid>
                <a:gridCol w="171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b="1">
                          <a:solidFill>
                            <a:srgbClr val="F3F3F3"/>
                          </a:solidFill>
                        </a:rPr>
                        <a:t>name</a:t>
                      </a:r>
                      <a:endParaRPr b="1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b="1">
                          <a:solidFill>
                            <a:srgbClr val="F3F3F3"/>
                          </a:solidFill>
                        </a:rPr>
                        <a:t>failCounter</a:t>
                      </a:r>
                      <a:endParaRPr b="1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b="1">
                          <a:solidFill>
                            <a:srgbClr val="F3F3F3"/>
                          </a:solidFill>
                        </a:rPr>
                        <a:t>sumPlayTime</a:t>
                      </a:r>
                      <a:endParaRPr b="1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b="1">
                          <a:solidFill>
                            <a:srgbClr val="F3F3F3"/>
                          </a:solidFill>
                        </a:rPr>
                        <a:t>startDate</a:t>
                      </a:r>
                      <a:endParaRPr b="1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b="1">
                          <a:solidFill>
                            <a:srgbClr val="F3F3F3"/>
                          </a:solidFill>
                        </a:rPr>
                        <a:t>endDate</a:t>
                      </a:r>
                      <a:endParaRPr b="1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b="1">
                          <a:solidFill>
                            <a:srgbClr val="F3F3F3"/>
                          </a:solidFill>
                        </a:rPr>
                        <a:t>totalMillisec</a:t>
                      </a:r>
                      <a:endParaRPr b="1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>
                          <a:solidFill>
                            <a:srgbClr val="F3F3F3"/>
                          </a:solidFill>
                        </a:rPr>
                        <a:t>Christos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>
                          <a:solidFill>
                            <a:srgbClr val="F3F3F3"/>
                          </a:solidFill>
                        </a:rPr>
                        <a:t>2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>
                          <a:solidFill>
                            <a:srgbClr val="F3F3F3"/>
                          </a:solidFill>
                        </a:rPr>
                        <a:t>PT7H020M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>
                          <a:solidFill>
                            <a:srgbClr val="F3F3F3"/>
                          </a:solidFill>
                        </a:rPr>
                        <a:t>2019-10-05, 04:10:10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>
                          <a:solidFill>
                            <a:srgbClr val="F3F3F3"/>
                          </a:solidFill>
                        </a:rPr>
                        <a:t>2019-11-09, 05:50:30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>
                          <a:solidFill>
                            <a:srgbClr val="F3F3F3"/>
                          </a:solidFill>
                        </a:rPr>
                        <a:t>26400000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69" name="Google Shape;369;p37"/>
          <p:cNvSpPr txBox="1"/>
          <p:nvPr/>
        </p:nvSpPr>
        <p:spPr>
          <a:xfrm>
            <a:off x="9854175" y="3730575"/>
            <a:ext cx="1742400" cy="12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Millisekunden berechnet sich aus </a:t>
            </a:r>
            <a:r>
              <a:rPr lang="de-DE" b="1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sumPlayTime</a:t>
            </a:r>
            <a:r>
              <a:rPr lang="de-DE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, dient zur </a:t>
            </a:r>
            <a:r>
              <a:rPr lang="de-DE" b="1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Sortierung </a:t>
            </a:r>
            <a:r>
              <a:rPr lang="de-DE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der Bestspielzeit.</a:t>
            </a:r>
            <a:endParaRPr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845"/>
        </a:soli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8"/>
          <p:cNvSpPr txBox="1">
            <a:spLocks noGrp="1"/>
          </p:cNvSpPr>
          <p:nvPr>
            <p:ph type="title"/>
          </p:nvPr>
        </p:nvSpPr>
        <p:spPr>
          <a:xfrm>
            <a:off x="108987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de-DE" b="1"/>
              <a:t>Server – GET Response</a:t>
            </a:r>
            <a:endParaRPr/>
          </a:p>
        </p:txBody>
      </p:sp>
      <p:grpSp>
        <p:nvGrpSpPr>
          <p:cNvPr id="375" name="Google Shape;375;p38"/>
          <p:cNvGrpSpPr/>
          <p:nvPr/>
        </p:nvGrpSpPr>
        <p:grpSpPr>
          <a:xfrm>
            <a:off x="226502" y="0"/>
            <a:ext cx="838899" cy="7501812"/>
            <a:chOff x="226502" y="0"/>
            <a:chExt cx="838899" cy="7501812"/>
          </a:xfrm>
        </p:grpSpPr>
        <p:sp>
          <p:nvSpPr>
            <p:cNvPr id="376" name="Google Shape;376;p38"/>
            <p:cNvSpPr/>
            <p:nvPr/>
          </p:nvSpPr>
          <p:spPr>
            <a:xfrm>
              <a:off x="461394" y="0"/>
              <a:ext cx="363210" cy="7501812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38"/>
            <p:cNvSpPr/>
            <p:nvPr/>
          </p:nvSpPr>
          <p:spPr>
            <a:xfrm>
              <a:off x="226502" y="618048"/>
              <a:ext cx="838899" cy="838899"/>
            </a:xfrm>
            <a:prstGeom prst="ellipse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8" name="Google Shape;378;p38"/>
          <p:cNvSpPr txBox="1">
            <a:spLocks noGrp="1"/>
          </p:cNvSpPr>
          <p:nvPr>
            <p:ph type="body" idx="1"/>
          </p:nvPr>
        </p:nvSpPr>
        <p:spPr>
          <a:xfrm>
            <a:off x="7225125" y="1574025"/>
            <a:ext cx="4812300" cy="49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de-DE" sz="2500" b="1"/>
              <a:t>ResultSet</a:t>
            </a:r>
            <a:r>
              <a:rPr lang="de-DE" sz="2500"/>
              <a:t> fungiert als </a:t>
            </a:r>
            <a:r>
              <a:rPr lang="de-DE" sz="2500" b="1" i="1"/>
              <a:t>Cursor</a:t>
            </a:r>
            <a:r>
              <a:rPr lang="de-DE" sz="2500"/>
              <a:t>, der durch alle Daten in der Tabelle looped, gibt hier </a:t>
            </a:r>
            <a:r>
              <a:rPr lang="de-DE" sz="2500" b="1"/>
              <a:t>MAX 10</a:t>
            </a:r>
            <a:r>
              <a:rPr lang="de-DE" sz="2500"/>
              <a:t> Zeilen aus.</a:t>
            </a:r>
            <a:endParaRPr sz="25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endParaRPr sz="25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endParaRPr sz="25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endParaRPr sz="25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endParaRPr sz="25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de-DE" sz="2500"/>
              <a:t>Player werden im Query nach der Spielzeit geordnet, weshalb die Top 10 Spieler bereits geordnet als Response beim Client ankommen.</a:t>
            </a:r>
            <a:endParaRPr sz="2500"/>
          </a:p>
        </p:txBody>
      </p:sp>
      <p:pic>
        <p:nvPicPr>
          <p:cNvPr id="379" name="Google Shape;37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875" y="586887"/>
            <a:ext cx="592150" cy="7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8"/>
          <p:cNvPicPr preferRelativeResize="0"/>
          <p:nvPr/>
        </p:nvPicPr>
        <p:blipFill rotWithShape="1">
          <a:blip r:embed="rId4">
            <a:alphaModFix/>
          </a:blip>
          <a:srcRect b="50514"/>
          <a:stretch/>
        </p:blipFill>
        <p:spPr>
          <a:xfrm>
            <a:off x="984350" y="4325025"/>
            <a:ext cx="3074100" cy="2008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1" name="Google Shape;381;p38"/>
          <p:cNvCxnSpPr/>
          <p:nvPr/>
        </p:nvCxnSpPr>
        <p:spPr>
          <a:xfrm>
            <a:off x="5385475" y="3565750"/>
            <a:ext cx="50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82" name="Google Shape;382;p38"/>
          <p:cNvPicPr preferRelativeResize="0"/>
          <p:nvPr/>
        </p:nvPicPr>
        <p:blipFill rotWithShape="1">
          <a:blip r:embed="rId4">
            <a:alphaModFix/>
          </a:blip>
          <a:srcRect t="49531" b="7527"/>
          <a:stretch/>
        </p:blipFill>
        <p:spPr>
          <a:xfrm>
            <a:off x="4058450" y="4543075"/>
            <a:ext cx="3119300" cy="17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8"/>
          <p:cNvSpPr txBox="1">
            <a:spLocks noGrp="1"/>
          </p:cNvSpPr>
          <p:nvPr>
            <p:ph type="body" idx="1"/>
          </p:nvPr>
        </p:nvSpPr>
        <p:spPr>
          <a:xfrm>
            <a:off x="1921999" y="4254050"/>
            <a:ext cx="11988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de-DE" sz="2500" b="1"/>
              <a:t>Rank 1</a:t>
            </a:r>
            <a:endParaRPr sz="2500"/>
          </a:p>
        </p:txBody>
      </p:sp>
      <p:sp>
        <p:nvSpPr>
          <p:cNvPr id="384" name="Google Shape;384;p38"/>
          <p:cNvSpPr txBox="1">
            <a:spLocks noGrp="1"/>
          </p:cNvSpPr>
          <p:nvPr>
            <p:ph type="body" idx="1"/>
          </p:nvPr>
        </p:nvSpPr>
        <p:spPr>
          <a:xfrm>
            <a:off x="5042387" y="4254050"/>
            <a:ext cx="11988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de-DE" sz="2500" b="1"/>
              <a:t>Rank 2</a:t>
            </a:r>
            <a:endParaRPr sz="2500"/>
          </a:p>
        </p:txBody>
      </p:sp>
      <p:pic>
        <p:nvPicPr>
          <p:cNvPr id="385" name="Google Shape;38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1950" y="3243788"/>
            <a:ext cx="8420100" cy="866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6" name="Google Shape;386;p38"/>
          <p:cNvCxnSpPr/>
          <p:nvPr/>
        </p:nvCxnSpPr>
        <p:spPr>
          <a:xfrm>
            <a:off x="7988625" y="3750888"/>
            <a:ext cx="668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87" name="Google Shape;38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1950" y="1358425"/>
            <a:ext cx="4743450" cy="17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845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 l="4232"/>
          <a:stretch/>
        </p:blipFill>
        <p:spPr>
          <a:xfrm>
            <a:off x="0" y="0"/>
            <a:ext cx="5840173" cy="315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5550" y="0"/>
            <a:ext cx="6746451" cy="315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 rotWithShape="1">
          <a:blip r:embed="rId5">
            <a:alphaModFix/>
          </a:blip>
          <a:srcRect l="27901"/>
          <a:stretch/>
        </p:blipFill>
        <p:spPr>
          <a:xfrm>
            <a:off x="0" y="3159625"/>
            <a:ext cx="4335200" cy="367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/>
          <p:cNvPicPr preferRelativeResize="0"/>
          <p:nvPr/>
        </p:nvPicPr>
        <p:blipFill rotWithShape="1">
          <a:blip r:embed="rId6">
            <a:alphaModFix/>
          </a:blip>
          <a:srcRect r="8298"/>
          <a:stretch/>
        </p:blipFill>
        <p:spPr>
          <a:xfrm>
            <a:off x="9162225" y="4443800"/>
            <a:ext cx="3029775" cy="241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35200" y="4514700"/>
            <a:ext cx="2733974" cy="241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99050" y="2946900"/>
            <a:ext cx="2941650" cy="280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/>
          <p:nvPr/>
        </p:nvSpPr>
        <p:spPr>
          <a:xfrm>
            <a:off x="8235675" y="0"/>
            <a:ext cx="68766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*Shown footage may change in the final product</a:t>
            </a:r>
            <a:endParaRPr sz="15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845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>
            <a:spLocks noGrp="1"/>
          </p:cNvSpPr>
          <p:nvPr>
            <p:ph type="title"/>
          </p:nvPr>
        </p:nvSpPr>
        <p:spPr>
          <a:xfrm>
            <a:off x="108987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de-DE" b="1"/>
              <a:t>Dependency Injection</a:t>
            </a:r>
            <a:endParaRPr/>
          </a:p>
        </p:txBody>
      </p:sp>
      <p:grpSp>
        <p:nvGrpSpPr>
          <p:cNvPr id="118" name="Google Shape;118;p16"/>
          <p:cNvGrpSpPr/>
          <p:nvPr/>
        </p:nvGrpSpPr>
        <p:grpSpPr>
          <a:xfrm>
            <a:off x="226502" y="0"/>
            <a:ext cx="838800" cy="7501800"/>
            <a:chOff x="226502" y="0"/>
            <a:chExt cx="838800" cy="7501800"/>
          </a:xfrm>
        </p:grpSpPr>
        <p:sp>
          <p:nvSpPr>
            <p:cNvPr id="119" name="Google Shape;119;p16"/>
            <p:cNvSpPr/>
            <p:nvPr/>
          </p:nvSpPr>
          <p:spPr>
            <a:xfrm>
              <a:off x="461394" y="0"/>
              <a:ext cx="363300" cy="75018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226502" y="618048"/>
              <a:ext cx="838800" cy="838800"/>
            </a:xfrm>
            <a:prstGeom prst="ellipse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" name="Google Shape;121;p16"/>
          <p:cNvSpPr txBox="1">
            <a:spLocks noGrp="1"/>
          </p:cNvSpPr>
          <p:nvPr>
            <p:ph type="body" idx="1"/>
          </p:nvPr>
        </p:nvSpPr>
        <p:spPr>
          <a:xfrm>
            <a:off x="1167375" y="1825625"/>
            <a:ext cx="5915100" cy="48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2500" b="1"/>
              <a:t>Ziel:  Abhängigkeiten zwischen Klassen minimieren</a:t>
            </a:r>
            <a:endParaRPr sz="2500" b="1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5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2500" b="1"/>
              <a:t>Beispiel</a:t>
            </a:r>
            <a:endParaRPr sz="2500" b="1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2500" i="1"/>
              <a:t>Problem</a:t>
            </a:r>
            <a:endParaRPr sz="2500" i="1"/>
          </a:p>
          <a:p>
            <a:pPr marL="457200" lvl="0" indent="-3873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500"/>
              <a:buChar char="•"/>
            </a:pPr>
            <a:r>
              <a:rPr lang="de-DE" sz="2500"/>
              <a:t> Klasse ist extrem statisch und </a:t>
            </a:r>
            <a:r>
              <a:rPr lang="de-DE" sz="2500" b="1"/>
              <a:t>abhängig</a:t>
            </a:r>
            <a:r>
              <a:rPr lang="de-DE" sz="2500"/>
              <a:t> von der Instanziierung des Hundes</a:t>
            </a:r>
            <a:endParaRPr sz="25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5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2500" i="1"/>
              <a:t>Lösung:</a:t>
            </a:r>
            <a:endParaRPr sz="2500" i="1"/>
          </a:p>
          <a:p>
            <a:pPr marL="457200" lvl="0" indent="-3873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500"/>
              <a:buChar char="•"/>
            </a:pPr>
            <a:r>
              <a:rPr lang="de-DE" sz="2500"/>
              <a:t>Instanziierung des Hundes </a:t>
            </a:r>
            <a:r>
              <a:rPr lang="de-DE" sz="2500" b="1"/>
              <a:t>auslagern </a:t>
            </a:r>
            <a:r>
              <a:rPr lang="de-DE" sz="2500"/>
              <a:t>und in Zielklasse </a:t>
            </a:r>
            <a:r>
              <a:rPr lang="de-DE" sz="2500" i="1"/>
              <a:t>“injecten”</a:t>
            </a:r>
            <a:endParaRPr sz="2500" i="1"/>
          </a:p>
          <a:p>
            <a:pPr marL="45720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2500" b="1"/>
              <a:t>→ Constructor Injection</a:t>
            </a:r>
            <a:endParaRPr sz="2500" b="1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endParaRPr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endParaRPr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r>
              <a:rPr lang="de-DE"/>
              <a:t>									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r>
              <a:rPr lang="de-DE"/>
              <a:t>tI</a:t>
            </a:r>
            <a:endParaRPr/>
          </a:p>
        </p:txBody>
      </p:sp>
      <p:pic>
        <p:nvPicPr>
          <p:cNvPr id="122" name="Google Shape;12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7396" y="1327074"/>
            <a:ext cx="4002754" cy="165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7388" y="3708075"/>
            <a:ext cx="5224625" cy="314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050" y="513775"/>
            <a:ext cx="650250" cy="81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/>
          <p:nvPr/>
        </p:nvSpPr>
        <p:spPr>
          <a:xfrm>
            <a:off x="6817175" y="1040950"/>
            <a:ext cx="15102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845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>
            <a:spLocks noGrp="1"/>
          </p:cNvSpPr>
          <p:nvPr>
            <p:ph type="title"/>
          </p:nvPr>
        </p:nvSpPr>
        <p:spPr>
          <a:xfrm>
            <a:off x="108987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de-DE" b="1"/>
              <a:t>Dependency Injection - Spring Framework</a:t>
            </a:r>
            <a:endParaRPr/>
          </a:p>
        </p:txBody>
      </p:sp>
      <p:grpSp>
        <p:nvGrpSpPr>
          <p:cNvPr id="131" name="Google Shape;131;p17"/>
          <p:cNvGrpSpPr/>
          <p:nvPr/>
        </p:nvGrpSpPr>
        <p:grpSpPr>
          <a:xfrm>
            <a:off x="226502" y="0"/>
            <a:ext cx="838800" cy="7501800"/>
            <a:chOff x="226502" y="0"/>
            <a:chExt cx="838800" cy="7501800"/>
          </a:xfrm>
        </p:grpSpPr>
        <p:sp>
          <p:nvSpPr>
            <p:cNvPr id="132" name="Google Shape;132;p17"/>
            <p:cNvSpPr/>
            <p:nvPr/>
          </p:nvSpPr>
          <p:spPr>
            <a:xfrm>
              <a:off x="461394" y="0"/>
              <a:ext cx="363300" cy="75018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7"/>
            <p:cNvSpPr/>
            <p:nvPr/>
          </p:nvSpPr>
          <p:spPr>
            <a:xfrm>
              <a:off x="226502" y="618048"/>
              <a:ext cx="838800" cy="838800"/>
            </a:xfrm>
            <a:prstGeom prst="ellipse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" name="Google Shape;134;p17"/>
          <p:cNvSpPr txBox="1">
            <a:spLocks noGrp="1"/>
          </p:cNvSpPr>
          <p:nvPr>
            <p:ph type="body" idx="1"/>
          </p:nvPr>
        </p:nvSpPr>
        <p:spPr>
          <a:xfrm>
            <a:off x="1192550" y="1378000"/>
            <a:ext cx="4017000" cy="52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73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500"/>
              <a:buChar char="•"/>
            </a:pPr>
            <a:r>
              <a:rPr lang="de-DE" sz="2500" b="1"/>
              <a:t>Spring Framework</a:t>
            </a:r>
            <a:r>
              <a:rPr lang="de-DE" sz="2500"/>
              <a:t> übernimmt die Instanziierung der Objekte</a:t>
            </a:r>
            <a:endParaRPr sz="25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-3873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500"/>
              <a:buChar char="•"/>
            </a:pPr>
            <a:r>
              <a:rPr lang="de-DE" sz="2500"/>
              <a:t>Managed den gesamten Lebenszyklus der Objekte </a:t>
            </a:r>
            <a:endParaRPr sz="25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2500"/>
              <a:t>	</a:t>
            </a:r>
            <a:r>
              <a:rPr lang="de-DE" sz="2500" b="1"/>
              <a:t>→ Inversion of Control</a:t>
            </a:r>
            <a:endParaRPr sz="2500" b="1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00" b="1"/>
          </a:p>
          <a:p>
            <a:pPr marL="457200" lvl="0" indent="-3873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500"/>
              <a:buChar char="•"/>
            </a:pPr>
            <a:r>
              <a:rPr lang="de-DE" sz="2500"/>
              <a:t>“Blueprints” werden in einer xml dokumentiert</a:t>
            </a:r>
            <a:endParaRPr sz="25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-3873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500"/>
              <a:buChar char="•"/>
            </a:pPr>
            <a:r>
              <a:rPr lang="de-DE" sz="2500"/>
              <a:t>“inventoryBuilder” verwendet </a:t>
            </a:r>
            <a:r>
              <a:rPr lang="de-DE" sz="2500" b="1"/>
              <a:t>Constructor Injection</a:t>
            </a:r>
            <a:r>
              <a:rPr lang="de-DE" sz="2500"/>
              <a:t> und referenziert Objekte aus anderen Klassen </a:t>
            </a:r>
            <a:endParaRPr sz="2500"/>
          </a:p>
        </p:txBody>
      </p:sp>
      <p:pic>
        <p:nvPicPr>
          <p:cNvPr id="135" name="Google Shape;13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6776" y="1843225"/>
            <a:ext cx="6702824" cy="4383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050" y="513775"/>
            <a:ext cx="650250" cy="81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845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>
            <a:spLocks noGrp="1"/>
          </p:cNvSpPr>
          <p:nvPr>
            <p:ph type="title"/>
          </p:nvPr>
        </p:nvSpPr>
        <p:spPr>
          <a:xfrm>
            <a:off x="108987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de-DE" b="1"/>
              <a:t>Dependency Injection - Spring Framework</a:t>
            </a:r>
            <a:endParaRPr/>
          </a:p>
        </p:txBody>
      </p:sp>
      <p:grpSp>
        <p:nvGrpSpPr>
          <p:cNvPr id="142" name="Google Shape;142;p18"/>
          <p:cNvGrpSpPr/>
          <p:nvPr/>
        </p:nvGrpSpPr>
        <p:grpSpPr>
          <a:xfrm>
            <a:off x="226502" y="0"/>
            <a:ext cx="838800" cy="7501800"/>
            <a:chOff x="226502" y="0"/>
            <a:chExt cx="838800" cy="7501800"/>
          </a:xfrm>
        </p:grpSpPr>
        <p:sp>
          <p:nvSpPr>
            <p:cNvPr id="143" name="Google Shape;143;p18"/>
            <p:cNvSpPr/>
            <p:nvPr/>
          </p:nvSpPr>
          <p:spPr>
            <a:xfrm>
              <a:off x="461394" y="0"/>
              <a:ext cx="363300" cy="75018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226502" y="618048"/>
              <a:ext cx="838800" cy="838800"/>
            </a:xfrm>
            <a:prstGeom prst="ellipse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18"/>
          <p:cNvSpPr txBox="1">
            <a:spLocks noGrp="1"/>
          </p:cNvSpPr>
          <p:nvPr>
            <p:ph type="body" idx="1"/>
          </p:nvPr>
        </p:nvSpPr>
        <p:spPr>
          <a:xfrm>
            <a:off x="1167375" y="3168450"/>
            <a:ext cx="10515600" cy="30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73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500"/>
              <a:buChar char="•"/>
            </a:pPr>
            <a:r>
              <a:rPr lang="de-DE" sz="2500" b="1"/>
              <a:t>ApplicationContext</a:t>
            </a:r>
            <a:r>
              <a:rPr lang="de-DE" sz="2500"/>
              <a:t> ist wie eine Art “BeanFactory”, welches die Beans aus der xml erstellt</a:t>
            </a:r>
            <a:endParaRPr sz="25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-3873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500"/>
              <a:buChar char="•"/>
            </a:pPr>
            <a:r>
              <a:rPr lang="de-DE" sz="2500"/>
              <a:t>dieser wird nur in der Main erstellt und den anderen Klassen übergeben, da sonst bei einer wiederholten Instanziierung die xml noch einmal gelesen wird</a:t>
            </a:r>
            <a:endParaRPr sz="25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-3873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500"/>
              <a:buChar char="•"/>
            </a:pPr>
            <a:r>
              <a:rPr lang="de-DE" sz="2500"/>
              <a:t>anhand der angegebenen</a:t>
            </a:r>
            <a:r>
              <a:rPr lang="de-DE" sz="2500" b="1"/>
              <a:t> ID</a:t>
            </a:r>
            <a:r>
              <a:rPr lang="de-DE" sz="2500"/>
              <a:t> können spezifische Objekte extrahiert und verwendet werden</a:t>
            </a:r>
            <a:endParaRPr sz="250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endParaRPr sz="2590"/>
          </a:p>
        </p:txBody>
      </p:sp>
      <p:pic>
        <p:nvPicPr>
          <p:cNvPr id="146" name="Google Shape;14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300" y="1463475"/>
            <a:ext cx="10363189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050" y="513775"/>
            <a:ext cx="650250" cy="81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84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108987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de-DE" b="1"/>
              <a:t>drawCharacter()</a:t>
            </a:r>
            <a:endParaRPr/>
          </a:p>
        </p:txBody>
      </p:sp>
      <p:grpSp>
        <p:nvGrpSpPr>
          <p:cNvPr id="153" name="Google Shape;153;p19"/>
          <p:cNvGrpSpPr/>
          <p:nvPr/>
        </p:nvGrpSpPr>
        <p:grpSpPr>
          <a:xfrm>
            <a:off x="226502" y="0"/>
            <a:ext cx="838800" cy="7501800"/>
            <a:chOff x="226502" y="0"/>
            <a:chExt cx="838800" cy="7501800"/>
          </a:xfrm>
        </p:grpSpPr>
        <p:sp>
          <p:nvSpPr>
            <p:cNvPr id="154" name="Google Shape;154;p19"/>
            <p:cNvSpPr/>
            <p:nvPr/>
          </p:nvSpPr>
          <p:spPr>
            <a:xfrm>
              <a:off x="461394" y="0"/>
              <a:ext cx="363300" cy="75018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9"/>
            <p:cNvSpPr/>
            <p:nvPr/>
          </p:nvSpPr>
          <p:spPr>
            <a:xfrm>
              <a:off x="226502" y="618048"/>
              <a:ext cx="838800" cy="838800"/>
            </a:xfrm>
            <a:prstGeom prst="ellipse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" name="Google Shape;156;p19"/>
          <p:cNvSpPr txBox="1">
            <a:spLocks noGrp="1"/>
          </p:cNvSpPr>
          <p:nvPr>
            <p:ph type="body" idx="1"/>
          </p:nvPr>
        </p:nvSpPr>
        <p:spPr>
          <a:xfrm>
            <a:off x="1167384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2500">
                <a:solidFill>
                  <a:srgbClr val="F3F3F3"/>
                </a:solidFill>
              </a:rPr>
              <a:t>BufferedImage</a:t>
            </a:r>
            <a:endParaRPr sz="1800">
              <a:solidFill>
                <a:srgbClr val="F3F3F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2500">
                <a:solidFill>
                  <a:srgbClr val="F3F3F3"/>
                </a:solidFill>
              </a:rPr>
              <a:t>TYPE_INT_ARGB :</a:t>
            </a:r>
            <a:endParaRPr sz="2500">
              <a:solidFill>
                <a:srgbClr val="F3F3F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25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de-DE" sz="2500">
                <a:solidFill>
                  <a:srgbClr val="F3F3F3"/>
                </a:solidFill>
              </a:rPr>
              <a:t>Repräsentiert ein Bild mit 8-bit RGBA (red,green,blue,alpha) Farbkomponenten in Integer Pixeln</a:t>
            </a:r>
            <a:endParaRPr sz="2500">
              <a:solidFill>
                <a:srgbClr val="F3F3F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de-DE">
                <a:solidFill>
                  <a:srgbClr val="F3F3F3"/>
                </a:solidFill>
              </a:rPr>
              <a:t>Alphakanal: </a:t>
            </a:r>
            <a:endParaRPr>
              <a:solidFill>
                <a:srgbClr val="F3F3F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de-DE" sz="25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•Angaben über Transparenz</a:t>
            </a:r>
            <a:endParaRPr>
              <a:solidFill>
                <a:srgbClr val="F3F3F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F3F3F3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de-DE" sz="25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Zeichnen in das BufferedImage mit Graphics-Objekt</a:t>
            </a:r>
            <a:endParaRPr sz="1800">
              <a:solidFill>
                <a:srgbClr val="EFEFE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EFEFEF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endParaRPr sz="2590">
              <a:solidFill>
                <a:srgbClr val="EFEFEF"/>
              </a:solidFill>
            </a:endParaRPr>
          </a:p>
        </p:txBody>
      </p:sp>
      <p:pic>
        <p:nvPicPr>
          <p:cNvPr id="157" name="Google Shape;15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575" y="645062"/>
            <a:ext cx="612650" cy="76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573" y="1527625"/>
            <a:ext cx="10686300" cy="70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3573" y="5017950"/>
            <a:ext cx="8851167" cy="76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845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0"/>
          <p:cNvSpPr txBox="1">
            <a:spLocks noGrp="1"/>
          </p:cNvSpPr>
          <p:nvPr>
            <p:ph type="title"/>
          </p:nvPr>
        </p:nvSpPr>
        <p:spPr>
          <a:xfrm>
            <a:off x="108987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de-DE" b="1"/>
              <a:t>drawCharacter()</a:t>
            </a:r>
            <a:endParaRPr/>
          </a:p>
        </p:txBody>
      </p:sp>
      <p:grpSp>
        <p:nvGrpSpPr>
          <p:cNvPr id="165" name="Google Shape;165;p20"/>
          <p:cNvGrpSpPr/>
          <p:nvPr/>
        </p:nvGrpSpPr>
        <p:grpSpPr>
          <a:xfrm>
            <a:off x="226502" y="0"/>
            <a:ext cx="838800" cy="7501800"/>
            <a:chOff x="226502" y="0"/>
            <a:chExt cx="838800" cy="7501800"/>
          </a:xfrm>
        </p:grpSpPr>
        <p:sp>
          <p:nvSpPr>
            <p:cNvPr id="166" name="Google Shape;166;p20"/>
            <p:cNvSpPr/>
            <p:nvPr/>
          </p:nvSpPr>
          <p:spPr>
            <a:xfrm>
              <a:off x="461394" y="0"/>
              <a:ext cx="363300" cy="75018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20"/>
            <p:cNvSpPr/>
            <p:nvPr/>
          </p:nvSpPr>
          <p:spPr>
            <a:xfrm>
              <a:off x="226502" y="618048"/>
              <a:ext cx="838800" cy="838800"/>
            </a:xfrm>
            <a:prstGeom prst="ellipse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8" name="Google Shape;168;p20"/>
          <p:cNvSpPr txBox="1">
            <a:spLocks noGrp="1"/>
          </p:cNvSpPr>
          <p:nvPr>
            <p:ph type="body" idx="1"/>
          </p:nvPr>
        </p:nvSpPr>
        <p:spPr>
          <a:xfrm>
            <a:off x="1167384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•(x,y) linke obere Ecke </a:t>
            </a:r>
            <a:r>
              <a:rPr lang="de-DE" sz="2500">
                <a:solidFill>
                  <a:srgbClr val="FFFFFF"/>
                </a:solidFill>
              </a:rPr>
              <a:t>im Koordinatenraum dieses Grafikkontexts gezeichnet</a:t>
            </a:r>
            <a:endParaRPr sz="32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9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9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endParaRPr sz="259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endParaRPr sz="259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25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de-DE" sz="2500">
                <a:solidFill>
                  <a:srgbClr val="F3F3F3"/>
                </a:solidFill>
              </a:rPr>
              <a:t>saveImageToFile: erstellt neues Image von Typ png und speichert es in die angegebene Resource</a:t>
            </a:r>
            <a:endParaRPr sz="2500">
              <a:solidFill>
                <a:srgbClr val="F3F3F3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endParaRPr sz="2590"/>
          </a:p>
        </p:txBody>
      </p:sp>
      <p:pic>
        <p:nvPicPr>
          <p:cNvPr id="169" name="Google Shape;16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575" y="645062"/>
            <a:ext cx="612650" cy="76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6925" y="2733675"/>
            <a:ext cx="6438900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6928" y="5167175"/>
            <a:ext cx="7436650" cy="93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845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title"/>
          </p:nvPr>
        </p:nvSpPr>
        <p:spPr>
          <a:xfrm>
            <a:off x="108987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de-DE" b="1"/>
              <a:t>getFilteredImage()</a:t>
            </a:r>
            <a:endParaRPr/>
          </a:p>
        </p:txBody>
      </p:sp>
      <p:grpSp>
        <p:nvGrpSpPr>
          <p:cNvPr id="177" name="Google Shape;177;p21"/>
          <p:cNvGrpSpPr/>
          <p:nvPr/>
        </p:nvGrpSpPr>
        <p:grpSpPr>
          <a:xfrm>
            <a:off x="226502" y="0"/>
            <a:ext cx="838800" cy="7501800"/>
            <a:chOff x="226502" y="0"/>
            <a:chExt cx="838800" cy="7501800"/>
          </a:xfrm>
        </p:grpSpPr>
        <p:sp>
          <p:nvSpPr>
            <p:cNvPr id="178" name="Google Shape;178;p21"/>
            <p:cNvSpPr/>
            <p:nvPr/>
          </p:nvSpPr>
          <p:spPr>
            <a:xfrm>
              <a:off x="461394" y="0"/>
              <a:ext cx="363300" cy="75018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21"/>
            <p:cNvSpPr/>
            <p:nvPr/>
          </p:nvSpPr>
          <p:spPr>
            <a:xfrm>
              <a:off x="226502" y="618048"/>
              <a:ext cx="838800" cy="838800"/>
            </a:xfrm>
            <a:prstGeom prst="ellipse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0" name="Google Shape;180;p21"/>
          <p:cNvSpPr txBox="1">
            <a:spLocks noGrp="1"/>
          </p:cNvSpPr>
          <p:nvPr>
            <p:ph type="body" idx="1"/>
          </p:nvPr>
        </p:nvSpPr>
        <p:spPr>
          <a:xfrm>
            <a:off x="1167375" y="1552375"/>
            <a:ext cx="10515600" cy="46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2500">
                <a:solidFill>
                  <a:srgbClr val="FFFFFF"/>
                </a:solidFill>
              </a:rPr>
              <a:t>RGBImageFilter:</a:t>
            </a:r>
            <a:endParaRPr sz="25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de-DE" sz="2500">
                <a:solidFill>
                  <a:srgbClr val="FFFFFF"/>
                </a:solidFill>
              </a:rPr>
              <a:t>einfache Möglichkeit, einen ImageFilter zu</a:t>
            </a:r>
            <a:endParaRPr sz="25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de-DE" sz="2500">
                <a:solidFill>
                  <a:srgbClr val="FFFFFF"/>
                </a:solidFill>
              </a:rPr>
              <a:t>erstellen, der die Pixel eines Bildes im </a:t>
            </a:r>
            <a:endParaRPr sz="25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de-DE" sz="2500">
                <a:solidFill>
                  <a:srgbClr val="FFFFFF"/>
                </a:solidFill>
              </a:rPr>
              <a:t>Standard-RGB ColorModel ändert</a:t>
            </a:r>
            <a:endParaRPr sz="25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de-DE" sz="2500">
                <a:solidFill>
                  <a:srgbClr val="FFFFFF"/>
                </a:solidFill>
              </a:rPr>
              <a:t>z.B Int red (rgb &amp; 0xff0000) &gt;&gt; 16; </a:t>
            </a:r>
            <a:endParaRPr sz="25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de-DE" sz="2500">
                <a:solidFill>
                  <a:srgbClr val="FFFFFF"/>
                </a:solidFill>
              </a:rPr>
              <a:t>bringt uns quasi an den Speicherbereich </a:t>
            </a:r>
            <a:endParaRPr sz="25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de-DE" sz="2500">
                <a:solidFill>
                  <a:srgbClr val="FFFFFF"/>
                </a:solidFill>
              </a:rPr>
              <a:t>des Rotwerts</a:t>
            </a:r>
            <a:endParaRPr sz="25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800">
              <a:solidFill>
                <a:srgbClr val="EFEFE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90"/>
          </a:p>
        </p:txBody>
      </p:sp>
      <p:pic>
        <p:nvPicPr>
          <p:cNvPr id="181" name="Google Shape;18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375" y="5028550"/>
            <a:ext cx="101346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9575" y="645062"/>
            <a:ext cx="612650" cy="76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7200" y="1410875"/>
            <a:ext cx="5115891" cy="347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843</Words>
  <Application>Microsoft Office PowerPoint</Application>
  <PresentationFormat>Breitbild</PresentationFormat>
  <Paragraphs>174</Paragraphs>
  <Slides>26</Slides>
  <Notes>26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Point‘n‘Click Adventure</vt:lpstr>
      <vt:lpstr>Strukturierung</vt:lpstr>
      <vt:lpstr>PowerPoint-Präsentation</vt:lpstr>
      <vt:lpstr>Dependency Injection</vt:lpstr>
      <vt:lpstr>Dependency Injection - Spring Framework</vt:lpstr>
      <vt:lpstr>Dependency Injection - Spring Framework</vt:lpstr>
      <vt:lpstr>drawCharacter()</vt:lpstr>
      <vt:lpstr>drawCharacter()</vt:lpstr>
      <vt:lpstr>getFilteredImage()</vt:lpstr>
      <vt:lpstr>PowerPoint-Präsentation</vt:lpstr>
      <vt:lpstr>PowerPoint-Präsentation</vt:lpstr>
      <vt:lpstr>Beispiel: Character erstellen</vt:lpstr>
      <vt:lpstr>Settings </vt:lpstr>
      <vt:lpstr>Settings - Allgemeine Informationen</vt:lpstr>
      <vt:lpstr>Settings - Switch Language And Theme</vt:lpstr>
      <vt:lpstr>Settings - Sound Settings</vt:lpstr>
      <vt:lpstr>Settings - Sound Settings</vt:lpstr>
      <vt:lpstr>Highscore</vt:lpstr>
      <vt:lpstr>Highscore - GET Request</vt:lpstr>
      <vt:lpstr>Highscore - GETRequest </vt:lpstr>
      <vt:lpstr>Highscore - Daten anzeigen </vt:lpstr>
      <vt:lpstr>Highscore - Daten anzeigen </vt:lpstr>
      <vt:lpstr>Highscore - Daten anzeigen </vt:lpstr>
      <vt:lpstr>HTTP Response - Server</vt:lpstr>
      <vt:lpstr>HTTP Response - POST Response</vt:lpstr>
      <vt:lpstr>Server – GET Response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Point‘n‘Click Adventure</dc:title>
  <cp:lastModifiedBy>San Dra</cp:lastModifiedBy>
  <cp:revision>1</cp:revision>
  <dcterms:modified xsi:type="dcterms:W3CDTF">2021-01-19T08:51:10Z</dcterms:modified>
</cp:coreProperties>
</file>